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59" r:id="rId4"/>
    <p:sldId id="256" r:id="rId5"/>
    <p:sldId id="257" r:id="rId6"/>
    <p:sldId id="258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99"/>
    <a:srgbClr val="CC00CC"/>
    <a:srgbClr val="FF6600"/>
    <a:srgbClr val="FF0000"/>
    <a:srgbClr val="66FF66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37A6-F90B-42BA-A921-4219AF6B9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54CA-0B5B-437E-A01B-1D592516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5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6C5C-E501-47B1-8BC2-42BAEA7D4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9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38A4-E662-4BB1-A796-884B139CE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B647-8DB6-4983-B584-C4F540B0E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1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45DA-8F5E-4344-A8A3-330A1449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3EBEC-B49B-420E-A255-72BCCA098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AA04-CACC-47F0-9169-3F4B7401B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3904-6510-4081-A72F-400B3448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3752D-67A7-4632-A4BE-B2CF331E1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5C0F8-787F-4A95-AA4F-6D43A0D4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3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1B46-32CF-4D74-B5B9-D0622E1C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3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59885A-2052-40FF-AA12-8EBD1DFD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64262900"/>
              </p:ext>
            </p:extLst>
          </p:nvPr>
        </p:nvGraphicFramePr>
        <p:xfrm>
          <a:off x="228600" y="98425"/>
          <a:ext cx="8686800" cy="5883275"/>
        </p:xfrm>
        <a:graphic>
          <a:graphicData uri="http://schemas.openxmlformats.org/drawingml/2006/table">
            <a:tbl>
              <a:tblPr/>
              <a:tblGrid>
                <a:gridCol w="1219200"/>
                <a:gridCol w="2057400"/>
                <a:gridCol w="4648200"/>
                <a:gridCol w="762000"/>
              </a:tblGrid>
              <a:tr h="104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TuÇn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Chñ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iÓm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Ph©n m«n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Néi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dung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Trang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4834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TrƯ­êng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häc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äc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KÓ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chuyÖn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ChÝnh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t¶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äc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LuyÖn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vµ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c©u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viÕt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äc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ChÝnh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t¶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lµm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v¨n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MÈu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giÊy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vôn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MÈu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giÊy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vôn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chÐp: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MÈu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giÊy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vôn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Ph©n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biÖt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ai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/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ay,s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/x,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dÊu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hái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dÊu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Ng«I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trường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míi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C©u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kiÓu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Ai lµ g×?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Kh¼ng ®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Þnh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phñ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Þnh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Më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réng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vèn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: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÷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®å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dïng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häc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Ch÷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hoa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: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Commercial ScriptH" pitchFamily="34" charset="0"/>
                        </a:rPr>
                        <a:t>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Mua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kÝnh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Nghe-viÕt: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Ng«I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tr­êng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míi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Ph©n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biÖt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ai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/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ay,s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/x,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dÊu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hái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dÊu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Kh¼ng ®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Þnh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phñ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Þnh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LuyÖn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môc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lôc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s¸ch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7200" y="6096000"/>
            <a:ext cx="8229600" cy="762000"/>
            <a:chOff x="288" y="3840"/>
            <a:chExt cx="5184" cy="480"/>
          </a:xfrm>
        </p:grpSpPr>
        <p:sp>
          <p:nvSpPr>
            <p:cNvPr id="11293" name="AutoShape 47"/>
            <p:cNvSpPr>
              <a:spLocks noChangeArrowheads="1"/>
            </p:cNvSpPr>
            <p:nvPr/>
          </p:nvSpPr>
          <p:spPr bwMode="auto">
            <a:xfrm>
              <a:off x="288" y="3840"/>
              <a:ext cx="5184" cy="480"/>
            </a:xfrm>
            <a:prstGeom prst="wedgeRoundRectCallout">
              <a:avLst>
                <a:gd name="adj1" fmla="val -54593"/>
                <a:gd name="adj2" fmla="val 3416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4" name="Text Box 48"/>
            <p:cNvSpPr txBox="1">
              <a:spLocks noChangeArrowheads="1"/>
            </p:cNvSpPr>
            <p:nvPr/>
          </p:nvSpPr>
          <p:spPr bwMode="auto">
            <a:xfrm>
              <a:off x="480" y="3923"/>
              <a:ext cx="385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.VnVogue" pitchFamily="34" charset="0"/>
                </a:rPr>
                <a:t>ViÕt tªn c¸c bµi tËp ®äc  trong tuÇn.</a:t>
              </a:r>
            </a:p>
          </p:txBody>
        </p:sp>
      </p:grp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3581400" y="1447800"/>
            <a:ext cx="1676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3581400" y="2971800"/>
            <a:ext cx="1981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57200" y="6096000"/>
            <a:ext cx="8229600" cy="762000"/>
            <a:chOff x="288" y="3840"/>
            <a:chExt cx="5184" cy="480"/>
          </a:xfrm>
        </p:grpSpPr>
        <p:sp>
          <p:nvSpPr>
            <p:cNvPr id="11291" name="AutoShape 57"/>
            <p:cNvSpPr>
              <a:spLocks noChangeArrowheads="1"/>
            </p:cNvSpPr>
            <p:nvPr/>
          </p:nvSpPr>
          <p:spPr bwMode="auto">
            <a:xfrm>
              <a:off x="288" y="3840"/>
              <a:ext cx="5184" cy="480"/>
            </a:xfrm>
            <a:prstGeom prst="wedgeRoundRectCallout">
              <a:avLst>
                <a:gd name="adj1" fmla="val -54593"/>
                <a:gd name="adj2" fmla="val 3416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2" name="Text Box 58"/>
            <p:cNvSpPr txBox="1">
              <a:spLocks noChangeArrowheads="1"/>
            </p:cNvSpPr>
            <p:nvPr/>
          </p:nvSpPr>
          <p:spPr bwMode="auto">
            <a:xfrm>
              <a:off x="480" y="3923"/>
              <a:ext cx="37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.VnVogue" pitchFamily="34" charset="0"/>
                </a:rPr>
                <a:t>Bµi tËp lµm v¨n ë trang bao nhiªu?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33400" y="6096000"/>
            <a:ext cx="8229600" cy="762000"/>
            <a:chOff x="288" y="3840"/>
            <a:chExt cx="5184" cy="480"/>
          </a:xfrm>
        </p:grpSpPr>
        <p:sp>
          <p:nvSpPr>
            <p:cNvPr id="11289" name="AutoShape 60"/>
            <p:cNvSpPr>
              <a:spLocks noChangeArrowheads="1"/>
            </p:cNvSpPr>
            <p:nvPr/>
          </p:nvSpPr>
          <p:spPr bwMode="auto">
            <a:xfrm>
              <a:off x="288" y="3840"/>
              <a:ext cx="5184" cy="480"/>
            </a:xfrm>
            <a:prstGeom prst="wedgeRoundRectCallout">
              <a:avLst>
                <a:gd name="adj1" fmla="val -54593"/>
                <a:gd name="adj2" fmla="val 3416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0" name="Text Box 61"/>
            <p:cNvSpPr txBox="1">
              <a:spLocks noChangeArrowheads="1"/>
            </p:cNvSpPr>
            <p:nvPr/>
          </p:nvSpPr>
          <p:spPr bwMode="auto">
            <a:xfrm>
              <a:off x="480" y="3923"/>
              <a:ext cx="28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.VnVogue" pitchFamily="34" charset="0"/>
                </a:rPr>
                <a:t>Trang 53 cã nh÷ng bµi g×?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" grpId="0" animBg="1"/>
      <p:bldP spid="11317" grpId="0" animBg="1"/>
      <p:bldP spid="113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9" name="Group 3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57121034"/>
              </p:ext>
            </p:extLst>
          </p:nvPr>
        </p:nvGraphicFramePr>
        <p:xfrm>
          <a:off x="152400" y="1905000"/>
          <a:ext cx="8686800" cy="3297238"/>
        </p:xfrm>
        <a:graphic>
          <a:graphicData uri="http://schemas.openxmlformats.org/drawingml/2006/table">
            <a:tbl>
              <a:tblPr/>
              <a:tblGrid>
                <a:gridCol w="1524000"/>
                <a:gridCol w="1981200"/>
                <a:gridCol w="3810000"/>
                <a:gridCol w="1371600"/>
              </a:tblGrid>
              <a:tr h="1457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TuÇn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iÓm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Ph©n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m«n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Néi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dung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Trang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40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TrƯ­êng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häc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TËp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äc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MÈu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giÊy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vôn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Ng«I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tr­ưêng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míi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Mua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kÝnh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7" name="Text Box 38"/>
          <p:cNvSpPr txBox="1">
            <a:spLocks noChangeArrowheads="1"/>
          </p:cNvSpPr>
          <p:nvPr/>
        </p:nvSpPr>
        <p:spPr bwMode="auto">
          <a:xfrm>
            <a:off x="2743200" y="457200"/>
            <a:ext cx="3502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u="sng">
                <a:solidFill>
                  <a:srgbClr val="FF0000"/>
                </a:solidFill>
                <a:latin typeface=".VnTime" pitchFamily="34" charset="0"/>
              </a:rPr>
              <a:t>Bµi lµm vµo vë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7" descr="B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828800" y="164465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.VnBlack" pitchFamily="34" charset="0"/>
              </a:rPr>
              <a:t>     </a:t>
            </a:r>
            <a:r>
              <a:rPr lang="en-US" sz="4000" u="sng">
                <a:solidFill>
                  <a:srgbClr val="0000FF"/>
                </a:solidFill>
                <a:latin typeface=".VnBlack" pitchFamily="34" charset="0"/>
              </a:rPr>
              <a:t>TËp lµm v¨n</a:t>
            </a:r>
            <a:r>
              <a:rPr lang="en-US" sz="5400">
                <a:solidFill>
                  <a:srgbClr val="0000FF"/>
                </a:solidFill>
                <a:latin typeface=".VnBlack" pitchFamily="34" charset="0"/>
              </a:rPr>
              <a:t> 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09800" y="2635250"/>
            <a:ext cx="5362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FF6600"/>
                </a:solidFill>
                <a:latin typeface=".VnCooper" pitchFamily="34" charset="0"/>
              </a:rPr>
              <a:t>Tr¶ lêi c©u hái. </a:t>
            </a:r>
          </a:p>
          <a:p>
            <a:pPr eaLnBrk="1" hangingPunct="1"/>
            <a:r>
              <a:rPr lang="en-US" sz="4800" b="1">
                <a:solidFill>
                  <a:srgbClr val="FF6600"/>
                </a:solidFill>
                <a:latin typeface=".VnCooper" pitchFamily="34" charset="0"/>
              </a:rPr>
              <a:t>§Æt tªn cho bµi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9" name="Picture 3" descr="T5 t47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535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C00CC"/>
                </a:solidFill>
                <a:latin typeface=".VnTime" pitchFamily="34" charset="0"/>
              </a:rPr>
              <a:t>Bµi 1: H·y dùa vµo c¸c tranh sau, tr¶ lêi c©u hái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4" descr="T5 t47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r="61635" b="48750"/>
          <a:stretch>
            <a:fillRect/>
          </a:stretch>
        </p:blipFill>
        <p:spPr bwMode="auto">
          <a:xfrm>
            <a:off x="457200" y="381000"/>
            <a:ext cx="81343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3" descr="T5 t47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24" b="48750"/>
          <a:stretch>
            <a:fillRect/>
          </a:stretch>
        </p:blipFill>
        <p:spPr bwMode="auto">
          <a:xfrm>
            <a:off x="304800" y="304800"/>
            <a:ext cx="8458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3" descr="T5 t47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99" r="49541"/>
          <a:stretch>
            <a:fillRect/>
          </a:stretch>
        </p:blipFill>
        <p:spPr bwMode="auto">
          <a:xfrm>
            <a:off x="533400" y="533400"/>
            <a:ext cx="8001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5" name="Picture 3" descr="T5 t47"/>
          <p:cNvPicPr>
            <a:picLocks noChangeAspect="1" noChangeArrowheads="1"/>
          </p:cNvPicPr>
          <p:nvPr/>
        </p:nvPicPr>
        <p:blipFill>
          <a:blip r:embed="rId2">
            <a:lum bright="-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84" t="56604" r="1535"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3" descr="T5 t47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305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15963"/>
            <a:ext cx="87630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3399"/>
                </a:solidFill>
                <a:latin typeface=".VnAvant" pitchFamily="34" charset="0"/>
              </a:rPr>
              <a:t>Bµi 2: §Æt tªn cho c©u chuyÖn ë bµi tËp 1.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117725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660066"/>
                </a:solidFill>
                <a:latin typeface=".VnVogue" pitchFamily="34" charset="0"/>
              </a:rPr>
              <a:t>-Kh«ng vÏ lªn t­ưêng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47800" y="2787650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660066"/>
                </a:solidFill>
                <a:latin typeface=".VnVogue" pitchFamily="34" charset="0"/>
              </a:rPr>
              <a:t>-Bøc vÏ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47800" y="3473450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660066"/>
                </a:solidFill>
                <a:latin typeface=".VnVogue" pitchFamily="34" charset="0"/>
              </a:rPr>
              <a:t>-Bøc vÏ lµm háng tư­êng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47800" y="4175125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660066"/>
                </a:solidFill>
                <a:latin typeface=".VnVogue" pitchFamily="34" charset="0"/>
              </a:rPr>
              <a:t>-§Ñp mµ kh«ng ®Ñp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47800" y="4937125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660066"/>
                </a:solidFill>
                <a:latin typeface=".VnVogue" pitchFamily="34" charset="0"/>
              </a:rPr>
              <a:t>-B¶o vÖ cña c«ng</a:t>
            </a:r>
          </a:p>
        </p:txBody>
      </p:sp>
      <p:pic>
        <p:nvPicPr>
          <p:cNvPr id="2" name="Picture 7" descr="ch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6638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257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Bµi 2: §Æt tªn cho c©u chuyÖn ë bµi tËp 1.</vt:lpstr>
      <vt:lpstr>PowerPoint Presentation</vt:lpstr>
      <vt:lpstr>PowerPoint Presentation</vt:lpstr>
    </vt:vector>
  </TitlesOfParts>
  <Company>XN5-HANDICO7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 VIET ANH</dc:creator>
  <cp:lastModifiedBy>TAC</cp:lastModifiedBy>
  <cp:revision>22</cp:revision>
  <dcterms:created xsi:type="dcterms:W3CDTF">2008-08-14T00:59:01Z</dcterms:created>
  <dcterms:modified xsi:type="dcterms:W3CDTF">2019-10-10T01:23:20Z</dcterms:modified>
</cp:coreProperties>
</file>